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3" r:id="rId3"/>
    <p:sldId id="265" r:id="rId4"/>
    <p:sldId id="280" r:id="rId5"/>
    <p:sldId id="282" r:id="rId6"/>
    <p:sldId id="261" r:id="rId7"/>
    <p:sldId id="269" r:id="rId8"/>
    <p:sldId id="257" r:id="rId9"/>
    <p:sldId id="260" r:id="rId10"/>
    <p:sldId id="267" r:id="rId11"/>
    <p:sldId id="258" r:id="rId12"/>
    <p:sldId id="270" r:id="rId13"/>
    <p:sldId id="275" r:id="rId14"/>
    <p:sldId id="284" r:id="rId15"/>
    <p:sldId id="271" r:id="rId16"/>
    <p:sldId id="277" r:id="rId17"/>
    <p:sldId id="272" r:id="rId18"/>
    <p:sldId id="276" r:id="rId19"/>
    <p:sldId id="28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F9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66" autoAdjust="0"/>
    <p:restoredTop sz="94660"/>
  </p:normalViewPr>
  <p:slideViewPr>
    <p:cSldViewPr snapToGrid="0">
      <p:cViewPr varScale="1">
        <p:scale>
          <a:sx n="87" d="100"/>
          <a:sy n="87" d="100"/>
        </p:scale>
        <p:origin x="3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4CD83-2F34-4A88-8993-5D750142BA4E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4D8035-1D24-4D6F-BE56-9EF1DBADC4E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81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4D8035-1D24-4D6F-BE56-9EF1DBADC4E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569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40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90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104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4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43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411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5414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958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913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454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4DE05-AF67-4258-B6F2-BBB0583992A0}" type="datetimeFigureOut">
              <a:rPr lang="zh-CN" altLang="en-US" smtClean="0"/>
              <a:t>2019/9/20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A0EAF-1CC7-432B-BAB5-1FD24C62337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254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05254" y="1008063"/>
            <a:ext cx="9958754" cy="2387600"/>
          </a:xfrm>
        </p:spPr>
        <p:txBody>
          <a:bodyPr/>
          <a:lstStyle/>
          <a:p>
            <a:r>
              <a:rPr lang="en-US" altLang="zh-CN" dirty="0" smtClean="0">
                <a:latin typeface="+mn-lt"/>
                <a:ea typeface="+mn-ea"/>
                <a:cs typeface="+mn-ea"/>
                <a:sym typeface="+mn-lt"/>
              </a:rPr>
              <a:t>Nitroxide radicals use as spin labels in proteins refine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  <a:sym typeface="+mn-lt"/>
              </a:rPr>
              <a:t>Liu Youjia</a:t>
            </a:r>
          </a:p>
          <a:p>
            <a:r>
              <a:rPr lang="en-US" altLang="zh-CN" dirty="0" smtClean="0">
                <a:cs typeface="+mn-ea"/>
                <a:sym typeface="+mn-lt"/>
              </a:rPr>
              <a:t>2019/09/20</a:t>
            </a: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41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409002"/>
              </p:ext>
            </p:extLst>
          </p:nvPr>
        </p:nvGraphicFramePr>
        <p:xfrm>
          <a:off x="2032000" y="1046480"/>
          <a:ext cx="4053840" cy="4287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53840">
                  <a:extLst>
                    <a:ext uri="{9D8B030D-6E8A-4147-A177-3AD203B41FA5}">
                      <a16:colId xmlns:a16="http://schemas.microsoft.com/office/drawing/2014/main" val="4252181443"/>
                    </a:ext>
                  </a:extLst>
                </a:gridCol>
              </a:tblGrid>
              <a:tr h="428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Resolution ≤ 1.61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80270526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2XIU-A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575012722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2XIU-B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42944065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5BMH-a-A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40172028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5BMH-b-A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43687978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5G27-a-A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12886882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5G27-b-A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50696644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5JDT-a-A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89413254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5JDT-b-A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687469416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6N87-C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968846557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3407161"/>
              </p:ext>
            </p:extLst>
          </p:nvPr>
        </p:nvGraphicFramePr>
        <p:xfrm>
          <a:off x="6109970" y="1046480"/>
          <a:ext cx="3836670" cy="4287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36670">
                  <a:extLst>
                    <a:ext uri="{9D8B030D-6E8A-4147-A177-3AD203B41FA5}">
                      <a16:colId xmlns:a16="http://schemas.microsoft.com/office/drawing/2014/main" val="1688084151"/>
                    </a:ext>
                  </a:extLst>
                </a:gridCol>
              </a:tblGrid>
              <a:tr h="4287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Resolution &gt; 1.61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83126438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2XGA-A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581448791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2XGA-B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643497852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3MPN-A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56967627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3STZ-C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43767206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4EK1-A504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277813002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4EK1-B504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97186381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4EK1-A505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428704393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4WWL-A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11536313"/>
                  </a:ext>
                </a:extLst>
              </a:tr>
              <a:tr h="4287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5BMI-A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934621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032000" y="5730240"/>
            <a:ext cx="8981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cs typeface="+mn-ea"/>
                <a:sym typeface="+mn-lt"/>
              </a:rPr>
              <a:t>-a, -b… : alternative location</a:t>
            </a:r>
          </a:p>
          <a:p>
            <a:r>
              <a:rPr lang="en-US" altLang="zh-CN" sz="2000" dirty="0" smtClean="0">
                <a:cs typeface="+mn-ea"/>
                <a:sym typeface="+mn-lt"/>
              </a:rPr>
              <a:t>-A, -B… : different chains </a:t>
            </a:r>
            <a:endParaRPr lang="zh-CN" altLang="en-US" sz="2000" dirty="0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20610" t="16773" r="42137" b="22125"/>
          <a:stretch/>
        </p:blipFill>
        <p:spPr>
          <a:xfrm>
            <a:off x="-23041" y="0"/>
            <a:ext cx="4575540" cy="4221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28682" y="58481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cs typeface="+mn-ea"/>
                <a:sym typeface="+mn-lt"/>
              </a:rPr>
              <a:t>5JDT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37583" t="34739" r="39583" b="26742"/>
          <a:stretch/>
        </p:blipFill>
        <p:spPr>
          <a:xfrm>
            <a:off x="4576629" y="0"/>
            <a:ext cx="4175761" cy="3962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l="38334" t="32963" r="41083" b="30445"/>
          <a:stretch/>
        </p:blipFill>
        <p:spPr>
          <a:xfrm>
            <a:off x="8140881" y="-3175"/>
            <a:ext cx="3965575" cy="3965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785920" y="38669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cs typeface="+mn-ea"/>
                <a:sym typeface="+mn-lt"/>
              </a:rPr>
              <a:t>2XIU</a:t>
            </a:r>
            <a:endParaRPr lang="zh-CN" altLang="en-US" sz="2400" dirty="0">
              <a:solidFill>
                <a:srgbClr val="FF000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305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1665" t="22424" r="30160" b="12321"/>
          <a:stretch/>
        </p:blipFill>
        <p:spPr>
          <a:xfrm>
            <a:off x="0" y="846349"/>
            <a:ext cx="11165840" cy="601165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-71120" y="220395"/>
            <a:ext cx="94894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cs typeface="+mn-ea"/>
                <a:sym typeface="+mn-lt"/>
              </a:rPr>
              <a:t>elbow.refine_geo_display </a:t>
            </a:r>
            <a:r>
              <a:rPr lang="zh-CN" altLang="en-US" sz="2400" dirty="0" smtClean="0">
                <a:cs typeface="+mn-ea"/>
                <a:sym typeface="+mn-lt"/>
              </a:rPr>
              <a:t>5</a:t>
            </a:r>
            <a:r>
              <a:rPr lang="en-US" altLang="zh-CN" sz="2400" dirty="0" smtClean="0">
                <a:cs typeface="+mn-ea"/>
                <a:sym typeface="+mn-lt"/>
              </a:rPr>
              <a:t>jdt</a:t>
            </a:r>
            <a:r>
              <a:rPr lang="zh-CN" altLang="en-US" sz="2400" dirty="0" smtClean="0">
                <a:cs typeface="+mn-ea"/>
                <a:sym typeface="+mn-lt"/>
              </a:rPr>
              <a:t>.</a:t>
            </a:r>
            <a:r>
              <a:rPr lang="zh-CN" altLang="en-US" sz="2400" dirty="0">
                <a:cs typeface="+mn-ea"/>
                <a:sym typeface="+mn-lt"/>
              </a:rPr>
              <a:t>updated_refine_001.pdb.geo "MTN N1"</a:t>
            </a:r>
          </a:p>
        </p:txBody>
      </p:sp>
    </p:spTree>
    <p:extLst>
      <p:ext uri="{BB962C8B-B14F-4D97-AF65-F5344CB8AC3E}">
        <p14:creationId xmlns:p14="http://schemas.microsoft.com/office/powerpoint/2010/main" val="14486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789" t="1110" r="8238" b="1799"/>
          <a:stretch/>
        </p:blipFill>
        <p:spPr>
          <a:xfrm>
            <a:off x="0" y="1400175"/>
            <a:ext cx="6229350" cy="5457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598" t="663" r="4665" b="1991"/>
          <a:stretch/>
        </p:blipFill>
        <p:spPr>
          <a:xfrm>
            <a:off x="6068291" y="1445491"/>
            <a:ext cx="6123709" cy="541250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0364" y="172396"/>
            <a:ext cx="272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BONDS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1279" y="0"/>
            <a:ext cx="2205915" cy="1445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2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694" y="934721"/>
            <a:ext cx="7416904" cy="57810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00364" y="172396"/>
            <a:ext cx="2724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BONDS</a:t>
            </a:r>
            <a:endParaRPr lang="zh-CN" altLang="en-US" sz="5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550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365147"/>
              </p:ext>
            </p:extLst>
          </p:nvPr>
        </p:nvGraphicFramePr>
        <p:xfrm>
          <a:off x="1392113" y="859251"/>
          <a:ext cx="9236826" cy="47241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18413">
                  <a:extLst>
                    <a:ext uri="{9D8B030D-6E8A-4147-A177-3AD203B41FA5}">
                      <a16:colId xmlns:a16="http://schemas.microsoft.com/office/drawing/2014/main" val="2949731933"/>
                    </a:ext>
                  </a:extLst>
                </a:gridCol>
                <a:gridCol w="4618413">
                  <a:extLst>
                    <a:ext uri="{9D8B030D-6E8A-4147-A177-3AD203B41FA5}">
                      <a16:colId xmlns:a16="http://schemas.microsoft.com/office/drawing/2014/main" val="824065304"/>
                    </a:ext>
                  </a:extLst>
                </a:gridCol>
              </a:tblGrid>
              <a:tr h="61701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pdb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resolution</a:t>
                      </a:r>
                      <a:endParaRPr lang="en-US" sz="3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6993898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2XGA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6657454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2XIU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595169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3MPN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2.25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84915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3STZ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7152342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4EK1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1.97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821908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4WWL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2.23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116597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5BMH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1.6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1828999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5BMI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2.5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585847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5G27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1.61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3841266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5JDT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967850"/>
                  </a:ext>
                </a:extLst>
              </a:tr>
              <a:tr h="359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6N87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4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1.588</a:t>
                      </a:r>
                      <a:endParaRPr lang="en-US" altLang="zh-CN" sz="24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42583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540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507" y="1190624"/>
            <a:ext cx="6457504" cy="5667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551" y="1190625"/>
            <a:ext cx="6206449" cy="5667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5709" y="165469"/>
            <a:ext cx="2789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ANGLES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9400" y="1"/>
            <a:ext cx="1922599" cy="12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4850" y="894660"/>
            <a:ext cx="7373390" cy="59633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5709" y="165469"/>
            <a:ext cx="27893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ANGLES</a:t>
            </a:r>
            <a:endParaRPr lang="zh-CN" altLang="en-US" sz="5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0220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14341"/>
            <a:ext cx="5781964" cy="53295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b="507"/>
          <a:stretch/>
        </p:blipFill>
        <p:spPr>
          <a:xfrm>
            <a:off x="147059" y="1514341"/>
            <a:ext cx="5948941" cy="534365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42534" y="179880"/>
            <a:ext cx="4303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DIHEDRALS</a:t>
            </a:r>
            <a:endParaRPr lang="zh-CN" altLang="en-US" sz="5400" b="1" dirty="0">
              <a:cs typeface="+mn-ea"/>
              <a:sym typeface="+mn-l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6565" y="0"/>
            <a:ext cx="2458720" cy="161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11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341" y="631385"/>
            <a:ext cx="7885497" cy="61569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1894" y="169720"/>
            <a:ext cx="4303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cs typeface="+mn-ea"/>
                <a:sym typeface="+mn-lt"/>
              </a:rPr>
              <a:t>DIHEDRALS</a:t>
            </a:r>
            <a:endParaRPr lang="zh-CN" altLang="en-US" sz="54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8338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8170" y="2562889"/>
            <a:ext cx="1156117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6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THANKS FOR YOUR LISTENING!</a:t>
            </a:r>
          </a:p>
        </p:txBody>
      </p:sp>
    </p:spTree>
    <p:extLst>
      <p:ext uri="{BB962C8B-B14F-4D97-AF65-F5344CB8AC3E}">
        <p14:creationId xmlns:p14="http://schemas.microsoft.com/office/powerpoint/2010/main" val="3094313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角矩形 11"/>
          <p:cNvSpPr/>
          <p:nvPr/>
        </p:nvSpPr>
        <p:spPr>
          <a:xfrm>
            <a:off x="3770365" y="4420575"/>
            <a:ext cx="1737360" cy="10642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cs typeface="+mn-ea"/>
              <a:sym typeface="+mn-lt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88190" y="4452326"/>
            <a:ext cx="1737360" cy="10642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417" y="1709285"/>
            <a:ext cx="2421558" cy="185785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" r="4424" b="4601"/>
          <a:stretch/>
        </p:blipFill>
        <p:spPr>
          <a:xfrm>
            <a:off x="5328285" y="2293484"/>
            <a:ext cx="1001395" cy="87233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990" y="2288404"/>
            <a:ext cx="1866900" cy="685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70531" y="4568956"/>
            <a:ext cx="1890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Nitroxide Spin Labels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8" name="上弧形箭头 7"/>
          <p:cNvSpPr/>
          <p:nvPr/>
        </p:nvSpPr>
        <p:spPr>
          <a:xfrm>
            <a:off x="2015570" y="3454264"/>
            <a:ext cx="2405853" cy="6087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186925" y="4691094"/>
            <a:ext cx="904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MTN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525993" y="4420575"/>
            <a:ext cx="1737360" cy="10642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上弧形箭头 13"/>
          <p:cNvSpPr/>
          <p:nvPr/>
        </p:nvSpPr>
        <p:spPr>
          <a:xfrm>
            <a:off x="4784097" y="3390177"/>
            <a:ext cx="2405853" cy="6087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9448743" y="4452326"/>
            <a:ext cx="1737360" cy="106425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上弧形箭头 15"/>
          <p:cNvSpPr/>
          <p:nvPr/>
        </p:nvSpPr>
        <p:spPr>
          <a:xfrm>
            <a:off x="7674765" y="3364357"/>
            <a:ext cx="2405853" cy="608757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65236" y="4691094"/>
            <a:ext cx="1282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Proteins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50851" y="4721871"/>
            <a:ext cx="1133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cs typeface="+mn-ea"/>
                <a:sym typeface="+mn-lt"/>
              </a:rPr>
              <a:t>Results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12166" y="64869"/>
            <a:ext cx="48798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7200" b="0" cap="none" spc="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69649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39" y="1098072"/>
            <a:ext cx="4289426" cy="5681609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201439" y="89574"/>
            <a:ext cx="11002269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5950" y="197926"/>
            <a:ext cx="107477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cs typeface="+mn-ea"/>
                <a:sym typeface="+mn-lt"/>
              </a:rPr>
              <a:t>Preparation of  refine – get </a:t>
            </a:r>
            <a:r>
              <a:rPr lang="en-US" altLang="zh-CN" sz="4000" b="1" dirty="0" smtClean="0">
                <a:cs typeface="+mn-ea"/>
                <a:sym typeface="+mn-lt"/>
              </a:rPr>
              <a:t>restraint </a:t>
            </a:r>
            <a:r>
              <a:rPr lang="en-US" altLang="zh-CN" sz="4000" b="1" dirty="0" smtClean="0">
                <a:cs typeface="+mn-ea"/>
                <a:sym typeface="+mn-lt"/>
              </a:rPr>
              <a:t>.cif file</a:t>
            </a:r>
            <a:endParaRPr lang="zh-CN" altLang="en-US" sz="4000" b="1" dirty="0"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/>
          <a:srcRect t="1574" r="7856"/>
          <a:stretch/>
        </p:blipFill>
        <p:spPr>
          <a:xfrm>
            <a:off x="287311" y="1493726"/>
            <a:ext cx="7559976" cy="429362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25556" t="28741" r="13075" b="17852"/>
          <a:stretch/>
        </p:blipFill>
        <p:spPr>
          <a:xfrm rot="20567706">
            <a:off x="4866473" y="2234669"/>
            <a:ext cx="7508591" cy="367559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18443" y="5098473"/>
            <a:ext cx="139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cs typeface="+mn-ea"/>
                <a:sym typeface="+mn-lt"/>
              </a:rPr>
              <a:t>MTN</a:t>
            </a:r>
            <a:endParaRPr lang="zh-CN" altLang="en-US" sz="3200" dirty="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952164" y="5155853"/>
            <a:ext cx="1200727" cy="4739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accent1">
                    <a:lumMod val="75000"/>
                  </a:schemeClr>
                </a:solidFill>
              </a:ln>
              <a:solidFill>
                <a:srgbClr val="00B0F0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7059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6745610"/>
              </p:ext>
            </p:extLst>
          </p:nvPr>
        </p:nvGraphicFramePr>
        <p:xfrm>
          <a:off x="-1" y="0"/>
          <a:ext cx="3683977" cy="6857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15669">
                  <a:extLst>
                    <a:ext uri="{9D8B030D-6E8A-4147-A177-3AD203B41FA5}">
                      <a16:colId xmlns:a16="http://schemas.microsoft.com/office/drawing/2014/main" val="949284539"/>
                    </a:ext>
                  </a:extLst>
                </a:gridCol>
                <a:gridCol w="1768308">
                  <a:extLst>
                    <a:ext uri="{9D8B030D-6E8A-4147-A177-3AD203B41FA5}">
                      <a16:colId xmlns:a16="http://schemas.microsoft.com/office/drawing/2014/main" val="142465817"/>
                    </a:ext>
                  </a:extLst>
                </a:gridCol>
              </a:tblGrid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displa</a:t>
                      </a:r>
                      <a:r>
                        <a:rPr lang="en-US" altLang="zh-CN" sz="1600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ce</a:t>
                      </a:r>
                      <a:r>
                        <a:rPr lang="en-US" sz="1600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ment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Energy (cm</a:t>
                      </a:r>
                      <a:r>
                        <a:rPr lang="en-US" altLang="zh-CN" sz="1600" b="0" i="0" u="none" strike="noStrike" baseline="300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-1</a:t>
                      </a:r>
                      <a:r>
                        <a:rPr lang="en-US" altLang="zh-CN" sz="1600" b="0" i="0" u="none" strike="noStrike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765361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-0.30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132.02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79839757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-0.29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111.79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74075577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111.79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04792955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-0.27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102.53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28061500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93.82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90859615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85.62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77086874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77.91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408577037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70.69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96780175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63.91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27368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57.58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64525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51.66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287441188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-0.10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11.94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96399073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37180690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0.10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12.53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65122332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56.13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27733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62.73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8759103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69.83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473479543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77.42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52493236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0.24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85.54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37413940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94.21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05293026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103.45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427290434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113.29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95753323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123.74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701781958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123.74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72156428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0.30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146.62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778734507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412" t="12792" r="40513" b="11082"/>
          <a:stretch/>
        </p:blipFill>
        <p:spPr>
          <a:xfrm>
            <a:off x="4229100" y="1346200"/>
            <a:ext cx="7721600" cy="5511800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5400000">
            <a:off x="5600700" y="3473450"/>
            <a:ext cx="90170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sp>
        <p:nvSpPr>
          <p:cNvPr id="10" name="Right Arrow 9"/>
          <p:cNvSpPr/>
          <p:nvPr/>
        </p:nvSpPr>
        <p:spPr>
          <a:xfrm rot="5400000">
            <a:off x="9702800" y="3556000"/>
            <a:ext cx="901700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256" y="1346200"/>
            <a:ext cx="3567287" cy="2006599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3842237" y="91394"/>
            <a:ext cx="8349763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Scan</a:t>
            </a:r>
            <a:r>
              <a:rPr lang="en-US" altLang="zh-CN" sz="2800" b="1" dirty="0"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along out-of-plane N=O bending of MTN 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667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6989" t="12202" r="44592" b="13995"/>
          <a:stretch/>
        </p:blipFill>
        <p:spPr>
          <a:xfrm>
            <a:off x="4643907" y="1129569"/>
            <a:ext cx="6681256" cy="5728431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818240"/>
              </p:ext>
            </p:extLst>
          </p:nvPr>
        </p:nvGraphicFramePr>
        <p:xfrm>
          <a:off x="0" y="0"/>
          <a:ext cx="3637368" cy="68579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19842">
                  <a:extLst>
                    <a:ext uri="{9D8B030D-6E8A-4147-A177-3AD203B41FA5}">
                      <a16:colId xmlns:a16="http://schemas.microsoft.com/office/drawing/2014/main" val="2007088172"/>
                    </a:ext>
                  </a:extLst>
                </a:gridCol>
                <a:gridCol w="1917526">
                  <a:extLst>
                    <a:ext uri="{9D8B030D-6E8A-4147-A177-3AD203B41FA5}">
                      <a16:colId xmlns:a16="http://schemas.microsoft.com/office/drawing/2014/main" val="3627785237"/>
                    </a:ext>
                  </a:extLst>
                </a:gridCol>
              </a:tblGrid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displacement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Gauss（ N ）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93763294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-0.30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12.53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15290711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-0.29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12.43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38787692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-0.28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12.43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9379188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-0.27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83339049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70979291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08395491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054743573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12.20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7734715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-0.22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12.16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442330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-0.21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12.13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69949624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-0.20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12.09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170647355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-0.10 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11.83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124967882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0.00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11.77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4181903364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0.10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11.92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06095710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51415013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0.21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12.30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9904070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0.22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95367803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0.23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12.39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204458427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12.44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64371446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12.49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708155369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0.26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12.54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184521006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0.27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12.60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642351492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0.28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3888519711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0.29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12.65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145950538"/>
                  </a:ext>
                </a:extLst>
              </a:tr>
              <a:tr h="26376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0.30 </a:t>
                      </a:r>
                      <a:endParaRPr lang="en-US" altLang="zh-CN" sz="16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12.76</a:t>
                      </a:r>
                      <a:endParaRPr lang="en-US" altLang="zh-CN" sz="16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276" marR="7276" marT="7276" marB="0" anchor="ctr"/>
                </a:tc>
                <a:extLst>
                  <a:ext uri="{0D108BD9-81ED-4DB2-BD59-A6C34878D82A}">
                    <a16:rowId xmlns:a16="http://schemas.microsoft.com/office/drawing/2014/main" val="2793907757"/>
                  </a:ext>
                </a:extLst>
              </a:tr>
            </a:tbl>
          </a:graphicData>
        </a:graphic>
      </p:graphicFrame>
      <p:cxnSp>
        <p:nvCxnSpPr>
          <p:cNvPr id="10" name="直接箭头连接符 9"/>
          <p:cNvCxnSpPr/>
          <p:nvPr/>
        </p:nvCxnSpPr>
        <p:spPr>
          <a:xfrm>
            <a:off x="3637368" y="2540000"/>
            <a:ext cx="2920450" cy="1662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637368" y="3768436"/>
            <a:ext cx="6254777" cy="569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3842237" y="91394"/>
            <a:ext cx="8349763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Scan</a:t>
            </a:r>
            <a:r>
              <a:rPr lang="en-US" altLang="zh-CN" sz="2800" b="1" dirty="0"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cs typeface="+mn-ea"/>
                <a:sym typeface="+mn-lt"/>
              </a:rPr>
              <a:t>along out-of-plane N=O bending of MTN </a:t>
            </a:r>
            <a:endParaRPr lang="zh-CN" altLang="en-US" sz="2800" b="1" dirty="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070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爆炸形 1 6"/>
          <p:cNvSpPr/>
          <p:nvPr/>
        </p:nvSpPr>
        <p:spPr>
          <a:xfrm>
            <a:off x="144780" y="1473910"/>
            <a:ext cx="2811780" cy="2537460"/>
          </a:xfrm>
          <a:prstGeom prst="irregularSeal1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20000"/>
                  <a:lumOff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爆炸形 1 7"/>
          <p:cNvSpPr/>
          <p:nvPr/>
        </p:nvSpPr>
        <p:spPr>
          <a:xfrm>
            <a:off x="2676525" y="4011370"/>
            <a:ext cx="2811780" cy="2537460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爆炸形 1 8"/>
          <p:cNvSpPr/>
          <p:nvPr/>
        </p:nvSpPr>
        <p:spPr>
          <a:xfrm>
            <a:off x="5123498" y="1533039"/>
            <a:ext cx="2811780" cy="2537460"/>
          </a:xfrm>
          <a:prstGeom prst="irregularSeal1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爆炸形 1 9"/>
          <p:cNvSpPr/>
          <p:nvPr/>
        </p:nvSpPr>
        <p:spPr>
          <a:xfrm>
            <a:off x="7570470" y="4011370"/>
            <a:ext cx="2811780" cy="2537460"/>
          </a:xfrm>
          <a:prstGeom prst="irregularSeal1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爆炸形 1 10"/>
          <p:cNvSpPr/>
          <p:nvPr/>
        </p:nvSpPr>
        <p:spPr>
          <a:xfrm>
            <a:off x="9323070" y="1473910"/>
            <a:ext cx="2811780" cy="2537460"/>
          </a:xfrm>
          <a:prstGeom prst="irregularSeal1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7219" y="2386717"/>
            <a:ext cx="20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fetch_pdb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39453" y="4924177"/>
            <a:ext cx="20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ready_set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60745" y="2386717"/>
            <a:ext cx="20288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refine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187691" y="4803046"/>
            <a:ext cx="18173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pdb_interpretation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761221" y="2153920"/>
            <a:ext cx="2282190" cy="984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elbow.refine_geo_display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01440" y="89574"/>
            <a:ext cx="11048451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5951" y="197926"/>
            <a:ext cx="95491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cs typeface="+mn-ea"/>
                <a:sym typeface="+mn-lt"/>
              </a:rPr>
              <a:t>Steps of the whole phenix </a:t>
            </a:r>
            <a:r>
              <a:rPr lang="en-US" altLang="zh-CN" sz="4000" b="1" dirty="0" smtClean="0">
                <a:cs typeface="+mn-ea"/>
                <a:sym typeface="+mn-lt"/>
              </a:rPr>
              <a:t>calculate</a:t>
            </a:r>
            <a:endParaRPr lang="zh-CN" altLang="en-US" sz="4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503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98998" y="2073255"/>
            <a:ext cx="457368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9600" dirty="0" smtClean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cs typeface="+mn-ea"/>
                <a:sym typeface="+mn-lt"/>
              </a:rPr>
              <a:t>UPDATE</a:t>
            </a:r>
            <a:endParaRPr lang="zh-CN" altLang="en-US" sz="96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717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r="-62" b="7580"/>
          <a:stretch/>
        </p:blipFill>
        <p:spPr>
          <a:xfrm>
            <a:off x="1258917" y="1393984"/>
            <a:ext cx="9624291" cy="502067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459344" y="3519055"/>
            <a:ext cx="8795789" cy="267854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01440" y="89574"/>
            <a:ext cx="11048451" cy="10084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5951" y="197926"/>
            <a:ext cx="7252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>
                <a:cs typeface="+mn-ea"/>
                <a:sym typeface="+mn-lt"/>
              </a:rPr>
              <a:t>Change of new </a:t>
            </a:r>
            <a:r>
              <a:rPr lang="en-US" altLang="zh-CN" sz="4000" b="1" dirty="0" smtClean="0">
                <a:cs typeface="+mn-ea"/>
                <a:sym typeface="+mn-lt"/>
              </a:rPr>
              <a:t>restraint </a:t>
            </a:r>
            <a:r>
              <a:rPr lang="en-US" altLang="zh-CN" sz="4000" b="1" dirty="0" smtClean="0">
                <a:cs typeface="+mn-ea"/>
                <a:sym typeface="+mn-lt"/>
              </a:rPr>
              <a:t>file</a:t>
            </a:r>
            <a:endParaRPr lang="zh-CN" altLang="en-US" sz="40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1358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/>
          <a:srcRect t="1849"/>
          <a:stretch/>
        </p:blipFill>
        <p:spPr>
          <a:xfrm>
            <a:off x="0" y="15585"/>
            <a:ext cx="4280261" cy="352009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41610" t="21769" r="27235" b="18675"/>
          <a:stretch/>
        </p:blipFill>
        <p:spPr>
          <a:xfrm>
            <a:off x="4752395" y="0"/>
            <a:ext cx="6381750" cy="6862061"/>
          </a:xfrm>
          <a:prstGeom prst="rect">
            <a:avLst/>
          </a:prstGeom>
        </p:spPr>
      </p:pic>
      <p:sp>
        <p:nvSpPr>
          <p:cNvPr id="5" name="任意多边形 4"/>
          <p:cNvSpPr/>
          <p:nvPr/>
        </p:nvSpPr>
        <p:spPr>
          <a:xfrm>
            <a:off x="5300035" y="1248398"/>
            <a:ext cx="3010397" cy="2935772"/>
          </a:xfrm>
          <a:custGeom>
            <a:avLst/>
            <a:gdLst>
              <a:gd name="connsiteX0" fmla="*/ 195599 w 3010397"/>
              <a:gd name="connsiteY0" fmla="*/ 164766 h 2935772"/>
              <a:gd name="connsiteX1" fmla="*/ 685126 w 3010397"/>
              <a:gd name="connsiteY1" fmla="*/ 26220 h 2935772"/>
              <a:gd name="connsiteX2" fmla="*/ 1414799 w 3010397"/>
              <a:gd name="connsiteY2" fmla="*/ 617347 h 2935772"/>
              <a:gd name="connsiteX3" fmla="*/ 2467744 w 3010397"/>
              <a:gd name="connsiteY3" fmla="*/ 247893 h 2935772"/>
              <a:gd name="connsiteX4" fmla="*/ 2948035 w 3010397"/>
              <a:gd name="connsiteY4" fmla="*/ 469566 h 2935772"/>
              <a:gd name="connsiteX5" fmla="*/ 2911090 w 3010397"/>
              <a:gd name="connsiteY5" fmla="*/ 959093 h 2935772"/>
              <a:gd name="connsiteX6" fmla="*/ 2098290 w 3010397"/>
              <a:gd name="connsiteY6" fmla="*/ 1254657 h 2935772"/>
              <a:gd name="connsiteX7" fmla="*/ 1747308 w 3010397"/>
              <a:gd name="connsiteY7" fmla="*/ 1430147 h 2935772"/>
              <a:gd name="connsiteX8" fmla="*/ 1839671 w 3010397"/>
              <a:gd name="connsiteY8" fmla="*/ 2529275 h 2935772"/>
              <a:gd name="connsiteX9" fmla="*/ 1331671 w 3010397"/>
              <a:gd name="connsiteY9" fmla="*/ 2935675 h 2935772"/>
              <a:gd name="connsiteX10" fmla="*/ 916035 w 3010397"/>
              <a:gd name="connsiteY10" fmla="*/ 2501566 h 2935772"/>
              <a:gd name="connsiteX11" fmla="*/ 934508 w 3010397"/>
              <a:gd name="connsiteY11" fmla="*/ 1476329 h 2935772"/>
              <a:gd name="connsiteX12" fmla="*/ 278726 w 3010397"/>
              <a:gd name="connsiteY12" fmla="*/ 1014511 h 2935772"/>
              <a:gd name="connsiteX13" fmla="*/ 1635 w 3010397"/>
              <a:gd name="connsiteY13" fmla="*/ 709711 h 2935772"/>
              <a:gd name="connsiteX14" fmla="*/ 195599 w 3010397"/>
              <a:gd name="connsiteY14" fmla="*/ 164766 h 293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010397" h="2935772">
                <a:moveTo>
                  <a:pt x="195599" y="164766"/>
                </a:moveTo>
                <a:cubicBezTo>
                  <a:pt x="309514" y="50851"/>
                  <a:pt x="481926" y="-49210"/>
                  <a:pt x="685126" y="26220"/>
                </a:cubicBezTo>
                <a:cubicBezTo>
                  <a:pt x="888326" y="101650"/>
                  <a:pt x="1117696" y="580402"/>
                  <a:pt x="1414799" y="617347"/>
                </a:cubicBezTo>
                <a:cubicBezTo>
                  <a:pt x="1711902" y="654292"/>
                  <a:pt x="2212205" y="272523"/>
                  <a:pt x="2467744" y="247893"/>
                </a:cubicBezTo>
                <a:cubicBezTo>
                  <a:pt x="2723283" y="223263"/>
                  <a:pt x="2874144" y="351033"/>
                  <a:pt x="2948035" y="469566"/>
                </a:cubicBezTo>
                <a:cubicBezTo>
                  <a:pt x="3021926" y="588099"/>
                  <a:pt x="3052714" y="828245"/>
                  <a:pt x="2911090" y="959093"/>
                </a:cubicBezTo>
                <a:cubicBezTo>
                  <a:pt x="2769466" y="1089941"/>
                  <a:pt x="2292254" y="1176148"/>
                  <a:pt x="2098290" y="1254657"/>
                </a:cubicBezTo>
                <a:cubicBezTo>
                  <a:pt x="1904326" y="1333166"/>
                  <a:pt x="1790411" y="1217711"/>
                  <a:pt x="1747308" y="1430147"/>
                </a:cubicBezTo>
                <a:cubicBezTo>
                  <a:pt x="1704205" y="1642583"/>
                  <a:pt x="1908944" y="2278354"/>
                  <a:pt x="1839671" y="2529275"/>
                </a:cubicBezTo>
                <a:cubicBezTo>
                  <a:pt x="1770398" y="2780196"/>
                  <a:pt x="1485610" y="2940293"/>
                  <a:pt x="1331671" y="2935675"/>
                </a:cubicBezTo>
                <a:cubicBezTo>
                  <a:pt x="1177732" y="2931057"/>
                  <a:pt x="982229" y="2744790"/>
                  <a:pt x="916035" y="2501566"/>
                </a:cubicBezTo>
                <a:cubicBezTo>
                  <a:pt x="849841" y="2258342"/>
                  <a:pt x="1040726" y="1724171"/>
                  <a:pt x="934508" y="1476329"/>
                </a:cubicBezTo>
                <a:cubicBezTo>
                  <a:pt x="828290" y="1228487"/>
                  <a:pt x="434205" y="1142281"/>
                  <a:pt x="278726" y="1014511"/>
                </a:cubicBezTo>
                <a:cubicBezTo>
                  <a:pt x="123247" y="886741"/>
                  <a:pt x="17029" y="855953"/>
                  <a:pt x="1635" y="709711"/>
                </a:cubicBezTo>
                <a:cubicBezTo>
                  <a:pt x="-13759" y="563469"/>
                  <a:pt x="81684" y="278681"/>
                  <a:pt x="195599" y="164766"/>
                </a:cubicBezTo>
                <a:close/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7198643" y="1336155"/>
            <a:ext cx="1773081" cy="4659100"/>
          </a:xfrm>
          <a:custGeom>
            <a:avLst/>
            <a:gdLst>
              <a:gd name="connsiteX0" fmla="*/ 596845 w 1773081"/>
              <a:gd name="connsiteY0" fmla="*/ 1314681 h 4659100"/>
              <a:gd name="connsiteX1" fmla="*/ 5718 w 1773081"/>
              <a:gd name="connsiteY1" fmla="*/ 677372 h 4659100"/>
              <a:gd name="connsiteX2" fmla="*/ 338227 w 1773081"/>
              <a:gd name="connsiteY2" fmla="*/ 49300 h 4659100"/>
              <a:gd name="connsiteX3" fmla="*/ 1003245 w 1773081"/>
              <a:gd name="connsiteY3" fmla="*/ 123190 h 4659100"/>
              <a:gd name="connsiteX4" fmla="*/ 1372700 w 1773081"/>
              <a:gd name="connsiteY4" fmla="*/ 778972 h 4659100"/>
              <a:gd name="connsiteX5" fmla="*/ 1686736 w 1773081"/>
              <a:gd name="connsiteY5" fmla="*/ 1434754 h 4659100"/>
              <a:gd name="connsiteX6" fmla="*/ 1742154 w 1773081"/>
              <a:gd name="connsiteY6" fmla="*/ 1822681 h 4659100"/>
              <a:gd name="connsiteX7" fmla="*/ 1261863 w 1773081"/>
              <a:gd name="connsiteY7" fmla="*/ 2589300 h 4659100"/>
              <a:gd name="connsiteX8" fmla="*/ 1594372 w 1773081"/>
              <a:gd name="connsiteY8" fmla="*/ 3614536 h 4659100"/>
              <a:gd name="connsiteX9" fmla="*/ 596845 w 1773081"/>
              <a:gd name="connsiteY9" fmla="*/ 4630536 h 4659100"/>
              <a:gd name="connsiteX10" fmla="*/ 208918 w 1773081"/>
              <a:gd name="connsiteY10" fmla="*/ 4307263 h 4659100"/>
              <a:gd name="connsiteX11" fmla="*/ 606082 w 1773081"/>
              <a:gd name="connsiteY11" fmla="*/ 3559118 h 4659100"/>
              <a:gd name="connsiteX12" fmla="*/ 199682 w 1773081"/>
              <a:gd name="connsiteY12" fmla="*/ 2737081 h 4659100"/>
              <a:gd name="connsiteX13" fmla="*/ 319754 w 1773081"/>
              <a:gd name="connsiteY13" fmla="*/ 2090536 h 4659100"/>
              <a:gd name="connsiteX14" fmla="*/ 596845 w 1773081"/>
              <a:gd name="connsiteY14" fmla="*/ 1314681 h 465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73081" h="4659100">
                <a:moveTo>
                  <a:pt x="596845" y="1314681"/>
                </a:moveTo>
                <a:cubicBezTo>
                  <a:pt x="544506" y="1079154"/>
                  <a:pt x="48821" y="888269"/>
                  <a:pt x="5718" y="677372"/>
                </a:cubicBezTo>
                <a:cubicBezTo>
                  <a:pt x="-37385" y="466475"/>
                  <a:pt x="171973" y="141664"/>
                  <a:pt x="338227" y="49300"/>
                </a:cubicBezTo>
                <a:cubicBezTo>
                  <a:pt x="504481" y="-43064"/>
                  <a:pt x="830833" y="1578"/>
                  <a:pt x="1003245" y="123190"/>
                </a:cubicBezTo>
                <a:cubicBezTo>
                  <a:pt x="1175657" y="244802"/>
                  <a:pt x="1258785" y="560378"/>
                  <a:pt x="1372700" y="778972"/>
                </a:cubicBezTo>
                <a:cubicBezTo>
                  <a:pt x="1486615" y="997566"/>
                  <a:pt x="1625160" y="1260802"/>
                  <a:pt x="1686736" y="1434754"/>
                </a:cubicBezTo>
                <a:cubicBezTo>
                  <a:pt x="1748312" y="1608706"/>
                  <a:pt x="1812966" y="1630257"/>
                  <a:pt x="1742154" y="1822681"/>
                </a:cubicBezTo>
                <a:cubicBezTo>
                  <a:pt x="1671342" y="2015105"/>
                  <a:pt x="1286493" y="2290658"/>
                  <a:pt x="1261863" y="2589300"/>
                </a:cubicBezTo>
                <a:cubicBezTo>
                  <a:pt x="1237233" y="2887942"/>
                  <a:pt x="1705208" y="3274330"/>
                  <a:pt x="1594372" y="3614536"/>
                </a:cubicBezTo>
                <a:cubicBezTo>
                  <a:pt x="1483536" y="3954742"/>
                  <a:pt x="827754" y="4515082"/>
                  <a:pt x="596845" y="4630536"/>
                </a:cubicBezTo>
                <a:cubicBezTo>
                  <a:pt x="365936" y="4745991"/>
                  <a:pt x="207378" y="4485833"/>
                  <a:pt x="208918" y="4307263"/>
                </a:cubicBezTo>
                <a:cubicBezTo>
                  <a:pt x="210458" y="4128693"/>
                  <a:pt x="607621" y="3820815"/>
                  <a:pt x="606082" y="3559118"/>
                </a:cubicBezTo>
                <a:cubicBezTo>
                  <a:pt x="604543" y="3297421"/>
                  <a:pt x="247403" y="2981845"/>
                  <a:pt x="199682" y="2737081"/>
                </a:cubicBezTo>
                <a:cubicBezTo>
                  <a:pt x="151961" y="2492317"/>
                  <a:pt x="250481" y="2324524"/>
                  <a:pt x="319754" y="2090536"/>
                </a:cubicBezTo>
                <a:cubicBezTo>
                  <a:pt x="389027" y="1856548"/>
                  <a:pt x="649184" y="1550208"/>
                  <a:pt x="596845" y="1314681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42550" y="1770389"/>
            <a:ext cx="161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Plane-1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873603" y="1487189"/>
            <a:ext cx="1616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cs typeface="+mn-ea"/>
                <a:sym typeface="+mn-lt"/>
              </a:rPr>
              <a:t>Plane-2</a:t>
            </a:r>
            <a:endParaRPr lang="zh-CN" altLang="en-US" sz="2800" dirty="0">
              <a:cs typeface="+mn-ea"/>
              <a:sym typeface="+mn-lt"/>
            </a:endParaRPr>
          </a:p>
        </p:txBody>
      </p:sp>
      <p:cxnSp>
        <p:nvCxnSpPr>
          <p:cNvPr id="12" name="曲线连接符 11"/>
          <p:cNvCxnSpPr>
            <a:stCxn id="9" idx="2"/>
          </p:cNvCxnSpPr>
          <p:nvPr/>
        </p:nvCxnSpPr>
        <p:spPr>
          <a:xfrm rot="16200000" flipH="1">
            <a:off x="5016792" y="1627549"/>
            <a:ext cx="274100" cy="160622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/>
          <p:nvPr/>
        </p:nvCxnSpPr>
        <p:spPr>
          <a:xfrm rot="10800000" flipV="1">
            <a:off x="8971730" y="1770389"/>
            <a:ext cx="1784950" cy="79732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表格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240946"/>
              </p:ext>
            </p:extLst>
          </p:nvPr>
        </p:nvGraphicFramePr>
        <p:xfrm>
          <a:off x="7319" y="4232442"/>
          <a:ext cx="4161347" cy="262555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2344">
                  <a:extLst>
                    <a:ext uri="{9D8B030D-6E8A-4147-A177-3AD203B41FA5}">
                      <a16:colId xmlns:a16="http://schemas.microsoft.com/office/drawing/2014/main" val="2489965064"/>
                    </a:ext>
                  </a:extLst>
                </a:gridCol>
                <a:gridCol w="1305803">
                  <a:extLst>
                    <a:ext uri="{9D8B030D-6E8A-4147-A177-3AD203B41FA5}">
                      <a16:colId xmlns:a16="http://schemas.microsoft.com/office/drawing/2014/main" val="4289908251"/>
                    </a:ext>
                  </a:extLst>
                </a:gridCol>
                <a:gridCol w="1363200">
                  <a:extLst>
                    <a:ext uri="{9D8B030D-6E8A-4147-A177-3AD203B41FA5}">
                      <a16:colId xmlns:a16="http://schemas.microsoft.com/office/drawing/2014/main" val="2177346497"/>
                    </a:ext>
                  </a:extLst>
                </a:gridCol>
              </a:tblGrid>
              <a:tr h="43759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BONDS (</a:t>
                      </a:r>
                      <a:r>
                        <a:rPr lang="en-US" sz="1800" b="1" u="none" strike="noStrike" baseline="0" dirty="0" smtClean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altLang="zh-CN" sz="1800" b="1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Å</a:t>
                      </a:r>
                      <a:r>
                        <a:rPr lang="zh-CN" altLang="en-US" sz="1800" b="1" baseline="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 </a:t>
                      </a:r>
                      <a:r>
                        <a:rPr lang="en-US" altLang="zh-CN" sz="1800" b="1" baseline="0" dirty="0" smtClean="0"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zh-CN" altLang="en-US" sz="1800" b="1" dirty="0" smtClean="0"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6231707"/>
                  </a:ext>
                </a:extLst>
              </a:tr>
              <a:tr h="4375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O1-N1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C1-N1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C5-N1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12511"/>
                  </a:ext>
                </a:extLst>
              </a:tr>
              <a:tr h="4375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ANGLES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18924"/>
                  </a:ext>
                </a:extLst>
              </a:tr>
              <a:tr h="43759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C1-N1-C5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C1-N1-O1</a:t>
                      </a:r>
                      <a:endParaRPr lang="en-US" sz="1800" b="1" i="0" u="none" strike="noStrike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C5-N1-O1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778229"/>
                  </a:ext>
                </a:extLst>
              </a:tr>
              <a:tr h="4375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DIHEDRALS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086447"/>
                  </a:ext>
                </a:extLst>
              </a:tr>
              <a:tr h="437593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C2-C1-N1-O1             C3-C5-N1-O1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7620" marR="7620" marT="762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090953"/>
                  </a:ext>
                </a:extLst>
              </a:tr>
            </a:tbl>
          </a:graphicData>
        </a:graphic>
      </p:graphicFrame>
      <p:cxnSp>
        <p:nvCxnSpPr>
          <p:cNvPr id="36" name="曲线连接符 35"/>
          <p:cNvCxnSpPr>
            <a:endCxn id="35" idx="0"/>
          </p:cNvCxnSpPr>
          <p:nvPr/>
        </p:nvCxnSpPr>
        <p:spPr>
          <a:xfrm rot="5400000">
            <a:off x="2023647" y="2330503"/>
            <a:ext cx="1966284" cy="1837594"/>
          </a:xfrm>
          <a:prstGeom prst="curvedConnector3">
            <a:avLst>
              <a:gd name="adj1" fmla="val 546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o0shmcg">
      <a:majorFont>
        <a:latin typeface="等线 Light" panose="020F0302020204030204"/>
        <a:ea typeface="等线 Light"/>
        <a:cs typeface=""/>
      </a:majorFont>
      <a:minorFont>
        <a:latin typeface="等线 Light" panose="020F0502020204030204"/>
        <a:ea typeface="等线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13633</TotalTime>
  <Words>350</Words>
  <Application>Microsoft Office PowerPoint</Application>
  <PresentationFormat>宽屏</PresentationFormat>
  <Paragraphs>193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Nitroxide radicals use as spin labels in proteins refine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MTN_new </dc:title>
  <dc:creator>youjia</dc:creator>
  <cp:lastModifiedBy>youjia</cp:lastModifiedBy>
  <cp:revision>84</cp:revision>
  <dcterms:created xsi:type="dcterms:W3CDTF">2019-08-27T11:14:25Z</dcterms:created>
  <dcterms:modified xsi:type="dcterms:W3CDTF">2019-09-20T11:59:09Z</dcterms:modified>
</cp:coreProperties>
</file>